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0" r:id="rId1"/>
  </p:sldMasterIdLst>
  <p:notesMasterIdLst>
    <p:notesMasterId r:id="rId17"/>
  </p:notesMasterIdLst>
  <p:sldIdLst>
    <p:sldId id="256" r:id="rId2"/>
    <p:sldId id="259" r:id="rId3"/>
    <p:sldId id="1163" r:id="rId4"/>
    <p:sldId id="1200" r:id="rId5"/>
    <p:sldId id="1220" r:id="rId6"/>
    <p:sldId id="1221" r:id="rId7"/>
    <p:sldId id="1222" r:id="rId8"/>
    <p:sldId id="1223" r:id="rId9"/>
    <p:sldId id="1224" r:id="rId10"/>
    <p:sldId id="1226" r:id="rId11"/>
    <p:sldId id="1225" r:id="rId12"/>
    <p:sldId id="1227" r:id="rId13"/>
    <p:sldId id="1229" r:id="rId14"/>
    <p:sldId id="1228" r:id="rId15"/>
    <p:sldId id="340" r:id="rId1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06" autoAdjust="0"/>
    <p:restoredTop sz="94291" autoAdjust="0"/>
  </p:normalViewPr>
  <p:slideViewPr>
    <p:cSldViewPr snapToGrid="0">
      <p:cViewPr varScale="1">
        <p:scale>
          <a:sx n="68" d="100"/>
          <a:sy n="68" d="100"/>
        </p:scale>
        <p:origin x="828"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CEDCAE01-1689-48AD-B35A-0F08F4096F37}"/>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577ACF86-B11C-4C50-BE14-0E809EA84846}"/>
              </a:ext>
            </a:extLst>
          </p:cNvPr>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FF02157-5F9F-4A66-B281-55075486591F}" type="datetimeFigureOut">
              <a:rPr lang="en-US" smtClean="0"/>
              <a:t>1/13/2023</a:t>
            </a:fld>
            <a:endParaRPr lang="en-US"/>
          </a:p>
        </p:txBody>
      </p:sp>
      <p:sp>
        <p:nvSpPr>
          <p:cNvPr id="4" name="Slide Image Placeholder 3">
            <a:extLst>
              <a:ext uri="{FF2B5EF4-FFF2-40B4-BE49-F238E27FC236}">
                <a16:creationId xmlns:a16="http://schemas.microsoft.com/office/drawing/2014/main" id="{9B2BA892-94EC-43EC-9973-913F4B25D5F8}"/>
              </a:ext>
            </a:extLst>
          </p:cNvPr>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a:extLst>
              <a:ext uri="{FF2B5EF4-FFF2-40B4-BE49-F238E27FC236}">
                <a16:creationId xmlns:a16="http://schemas.microsoft.com/office/drawing/2014/main" id="{6FB2C14D-485C-4A5A-B03D-00025BCA610E}"/>
              </a:ext>
            </a:extLst>
          </p:cNvPr>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a:extLst>
              <a:ext uri="{FF2B5EF4-FFF2-40B4-BE49-F238E27FC236}">
                <a16:creationId xmlns:a16="http://schemas.microsoft.com/office/drawing/2014/main" id="{A95B9B3C-B429-4A27-AF04-9D312A259633}"/>
              </a:ext>
            </a:extLst>
          </p:cNvPr>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a:extLst>
              <a:ext uri="{FF2B5EF4-FFF2-40B4-BE49-F238E27FC236}">
                <a16:creationId xmlns:a16="http://schemas.microsoft.com/office/drawing/2014/main" id="{4211A9B8-1238-47A8-A579-47D001B8751D}"/>
              </a:ext>
            </a:extLst>
          </p:cNvPr>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E03EA5A-00B6-42D7-9D71-84A8FB551041}" type="slidenum">
              <a:rPr lang="en-US" smtClean="0"/>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68F317FF-CDED-4CE0-AC10-9F336B829346}" type="datetimeFigureOut">
              <a:rPr lang="en-US" smtClean="0"/>
              <a:t>1/13/2023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31812520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8F317FF-CDED-4CE0-AC10-9F336B829346}" type="datetimeFigureOut">
              <a:rPr lang="en-US" smtClean="0"/>
              <a:t>1/13/2023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33452646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8F317FF-CDED-4CE0-AC10-9F336B829346}" type="datetimeFigureOut">
              <a:rPr lang="en-US" smtClean="0"/>
              <a:t>1/13/2023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328794180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8F317FF-CDED-4CE0-AC10-9F336B829346}" type="datetimeFigureOut">
              <a:rPr lang="en-US" smtClean="0"/>
              <a:t>1/13/2023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19514609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68F317FF-CDED-4CE0-AC10-9F336B829346}" type="datetimeFigureOut">
              <a:rPr lang="en-US" smtClean="0"/>
              <a:t>1/13/2023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12463550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68F317FF-CDED-4CE0-AC10-9F336B829346}" type="datetimeFigureOut">
              <a:rPr lang="en-US" smtClean="0"/>
              <a:t>1/13/2023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16168706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68F317FF-CDED-4CE0-AC10-9F336B829346}" type="datetimeFigureOut">
              <a:rPr lang="en-US" smtClean="0"/>
              <a:t>1/13/2023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26027979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68F317FF-CDED-4CE0-AC10-9F336B829346}" type="datetimeFigureOut">
              <a:rPr lang="en-US" smtClean="0"/>
              <a:t>1/13/2023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31819869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F317FF-CDED-4CE0-AC10-9F336B829346}" type="datetimeFigureOut">
              <a:rPr lang="en-US" smtClean="0"/>
              <a:t>1/13/2023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8850610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68F317FF-CDED-4CE0-AC10-9F336B829346}" type="datetimeFigureOut">
              <a:rPr lang="en-US" smtClean="0"/>
              <a:t>1/13/2023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263267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68F317FF-CDED-4CE0-AC10-9F336B829346}" type="datetimeFigureOut">
              <a:rPr lang="en-US" smtClean="0"/>
              <a:t>1/13/2023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362BC2B-ADEB-48E0-BB97-86AF165896B0}" type="slidenum">
              <a:rPr lang="en-US" smtClean="0"/>
              <a:t>‹#›</a:t>
            </a:fld>
            <a:endParaRPr lang="en-US"/>
          </a:p>
        </p:txBody>
      </p:sp>
    </p:spTree>
    <p:extLst>
      <p:ext uri="{BB962C8B-B14F-4D97-AF65-F5344CB8AC3E}">
        <p14:creationId xmlns:p14="http://schemas.microsoft.com/office/powerpoint/2010/main" val="94438016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8F317FF-CDED-4CE0-AC10-9F336B829346}" type="datetimeFigureOut">
              <a:rPr lang="en-US" smtClean="0"/>
              <a:t>1/13/2023</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362BC2B-ADEB-48E0-BB97-86AF165896B0}" type="slidenum">
              <a:rPr lang="en-US" smtClean="0"/>
              <a:t>‹#›</a:t>
            </a:fld>
            <a:endParaRPr lang="en-US"/>
          </a:p>
        </p:txBody>
      </p:sp>
    </p:spTree>
    <p:extLst>
      <p:ext uri="{BB962C8B-B14F-4D97-AF65-F5344CB8AC3E}">
        <p14:creationId xmlns:p14="http://schemas.microsoft.com/office/powerpoint/2010/main" val="414617623"/>
      </p:ext>
    </p:extLst>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scikit-learn.org/stable/modules/generated/sklearn.model_selection.train_test_split.html"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5905161-ACFE-473F-B752-4385E78467DD}"/>
              </a:ext>
            </a:extLst>
          </p:cNvPr>
          <p:cNvSpPr>
            <a:spLocks noGrp="1"/>
          </p:cNvSpPr>
          <p:nvPr>
            <p:ph type="ctrTitle"/>
          </p:nvPr>
        </p:nvSpPr>
        <p:spPr/>
        <p:txBody>
          <a:bodyPr/>
          <a:lstStyle/>
          <a:p>
            <a:r>
              <a:rPr lang="en-US" dirty="0"/>
              <a:t>Heuristics</a:t>
            </a:r>
          </a:p>
        </p:txBody>
      </p:sp>
      <p:sp>
        <p:nvSpPr>
          <p:cNvPr id="3" name="Subtitle 2">
            <a:extLst>
              <a:ext uri="{FF2B5EF4-FFF2-40B4-BE49-F238E27FC236}">
                <a16:creationId xmlns:a16="http://schemas.microsoft.com/office/drawing/2014/main" id="{AF95A1C1-175A-46AD-B941-54B3481E45AF}"/>
              </a:ext>
            </a:extLst>
          </p:cNvPr>
          <p:cNvSpPr>
            <a:spLocks noGrp="1"/>
          </p:cNvSpPr>
          <p:nvPr>
            <p:ph type="subTitle" idx="1"/>
          </p:nvPr>
        </p:nvSpPr>
        <p:spPr/>
        <p:txBody>
          <a:bodyPr/>
          <a:lstStyle/>
          <a:p>
            <a:r>
              <a:rPr lang="en-US" dirty="0"/>
              <a:t>Lab Section 8</a:t>
            </a:r>
          </a:p>
          <a:p>
            <a:endParaRPr lang="en-US" dirty="0"/>
          </a:p>
        </p:txBody>
      </p:sp>
    </p:spTree>
    <p:extLst>
      <p:ext uri="{BB962C8B-B14F-4D97-AF65-F5344CB8AC3E}">
        <p14:creationId xmlns:p14="http://schemas.microsoft.com/office/powerpoint/2010/main" val="133755320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err="1">
                <a:solidFill>
                  <a:schemeClr val="accent1"/>
                </a:solidFill>
              </a:rPr>
              <a:t>Scikit</a:t>
            </a:r>
            <a:r>
              <a:rPr lang="en-US" dirty="0">
                <a:solidFill>
                  <a:schemeClr val="accent1"/>
                </a:solidFill>
              </a:rPr>
              <a:t> Learn - Modelling Process - </a:t>
            </a:r>
            <a:r>
              <a:rPr lang="en-US" dirty="0" err="1">
                <a:solidFill>
                  <a:schemeClr val="accent1"/>
                </a:solidFill>
              </a:rPr>
              <a:t>contd</a:t>
            </a:r>
            <a:endParaRPr lang="en-US" dirty="0">
              <a:solidFill>
                <a:schemeClr val="accent1"/>
              </a:solidFill>
            </a:endParaRP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478302" y="1491174"/>
            <a:ext cx="10875498" cy="4865175"/>
          </a:xfrm>
        </p:spPr>
        <p:txBody>
          <a:bodyPr>
            <a:normAutofit fontScale="92500" lnSpcReduction="10000"/>
          </a:bodyPr>
          <a:lstStyle/>
          <a:p>
            <a:r>
              <a:rPr lang="en-US" dirty="0"/>
              <a:t>Performance evaluation of the Model</a:t>
            </a:r>
          </a:p>
          <a:p>
            <a:r>
              <a:rPr lang="en-US" dirty="0"/>
              <a:t>To evaluate the model, We have </a:t>
            </a:r>
            <a:r>
              <a:rPr lang="en-US" dirty="0" err="1"/>
              <a:t>sklearn.metrics</a:t>
            </a:r>
            <a:r>
              <a:rPr lang="en-US" dirty="0"/>
              <a:t> available, Which offers main metrics of :</a:t>
            </a:r>
          </a:p>
          <a:p>
            <a:pPr lvl="1"/>
            <a:r>
              <a:rPr lang="en-US" dirty="0"/>
              <a:t>Accuracy</a:t>
            </a:r>
          </a:p>
          <a:p>
            <a:pPr lvl="2"/>
            <a:r>
              <a:rPr lang="en-US" dirty="0"/>
              <a:t>Accuracy classification score. the set of labels predicted for a sample must </a:t>
            </a:r>
            <a:r>
              <a:rPr lang="en-US" i="1" dirty="0"/>
              <a:t>exactly</a:t>
            </a:r>
            <a:r>
              <a:rPr lang="en-US" dirty="0"/>
              <a:t> match the corresponding set of labels in </a:t>
            </a:r>
            <a:r>
              <a:rPr lang="en-US" dirty="0" err="1"/>
              <a:t>y_true</a:t>
            </a:r>
            <a:r>
              <a:rPr lang="en-US" dirty="0"/>
              <a:t>.</a:t>
            </a:r>
          </a:p>
          <a:p>
            <a:pPr lvl="1"/>
            <a:r>
              <a:rPr lang="en-US" dirty="0"/>
              <a:t>Precision</a:t>
            </a:r>
          </a:p>
          <a:p>
            <a:pPr lvl="2"/>
            <a:r>
              <a:rPr lang="en-US" dirty="0"/>
              <a:t>The precision is the ratio </a:t>
            </a:r>
            <a:r>
              <a:rPr lang="en-US" dirty="0" err="1"/>
              <a:t>tp</a:t>
            </a:r>
            <a:r>
              <a:rPr lang="en-US" dirty="0"/>
              <a:t> / (</a:t>
            </a:r>
            <a:r>
              <a:rPr lang="en-US" dirty="0" err="1"/>
              <a:t>tp</a:t>
            </a:r>
            <a:r>
              <a:rPr lang="en-US" dirty="0"/>
              <a:t> + </a:t>
            </a:r>
            <a:r>
              <a:rPr lang="en-US" dirty="0" err="1"/>
              <a:t>fp</a:t>
            </a:r>
            <a:r>
              <a:rPr lang="en-US" dirty="0"/>
              <a:t>). The precision is intuitively the ability of the classifier not to label as positive a sample that is negative.</a:t>
            </a:r>
          </a:p>
          <a:p>
            <a:pPr lvl="1"/>
            <a:r>
              <a:rPr lang="en-US" dirty="0"/>
              <a:t>Recall</a:t>
            </a:r>
          </a:p>
          <a:p>
            <a:pPr lvl="2"/>
            <a:r>
              <a:rPr lang="en-US" dirty="0"/>
              <a:t>The recall is the ratio </a:t>
            </a:r>
            <a:r>
              <a:rPr lang="en-US" dirty="0" err="1"/>
              <a:t>tp</a:t>
            </a:r>
            <a:r>
              <a:rPr lang="en-US" dirty="0"/>
              <a:t> / (</a:t>
            </a:r>
            <a:r>
              <a:rPr lang="en-US" dirty="0" err="1"/>
              <a:t>tp</a:t>
            </a:r>
            <a:r>
              <a:rPr lang="en-US" dirty="0"/>
              <a:t> + </a:t>
            </a:r>
            <a:r>
              <a:rPr lang="en-US" dirty="0" err="1"/>
              <a:t>fn</a:t>
            </a:r>
            <a:r>
              <a:rPr lang="en-US" dirty="0"/>
              <a:t>). The recall is intuitively the ability of the classifier to find all the positive samples.</a:t>
            </a:r>
          </a:p>
          <a:p>
            <a:pPr lvl="1"/>
            <a:r>
              <a:rPr lang="en-US" dirty="0"/>
              <a:t>The best value is 1 and the worst value is 0.</a:t>
            </a:r>
          </a:p>
          <a:p>
            <a:pPr lvl="1"/>
            <a:r>
              <a:rPr lang="en-US" dirty="0"/>
              <a:t>Classification report</a:t>
            </a:r>
          </a:p>
          <a:p>
            <a:pPr lvl="2"/>
            <a:r>
              <a:rPr lang="en-US" dirty="0"/>
              <a:t>Build a text report showing the main classification metrics.</a:t>
            </a:r>
          </a:p>
          <a:p>
            <a:pPr lvl="2"/>
            <a:endParaRPr lang="en-US" dirty="0"/>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10</a:t>
            </a:fld>
            <a:endParaRPr lang="en-US" dirty="0"/>
          </a:p>
        </p:txBody>
      </p:sp>
    </p:spTree>
    <p:extLst>
      <p:ext uri="{BB962C8B-B14F-4D97-AF65-F5344CB8AC3E}">
        <p14:creationId xmlns:p14="http://schemas.microsoft.com/office/powerpoint/2010/main" val="383869393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err="1">
                <a:solidFill>
                  <a:schemeClr val="accent1"/>
                </a:solidFill>
              </a:rPr>
              <a:t>Scikit</a:t>
            </a:r>
            <a:r>
              <a:rPr lang="en-US" dirty="0">
                <a:solidFill>
                  <a:schemeClr val="accent1"/>
                </a:solidFill>
              </a:rPr>
              <a:t> Learn - Example</a:t>
            </a: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478302" y="1491174"/>
            <a:ext cx="10875498" cy="4865175"/>
          </a:xfrm>
        </p:spPr>
        <p:txBody>
          <a:bodyPr>
            <a:normAutofit fontScale="92500" lnSpcReduction="20000"/>
          </a:bodyPr>
          <a:lstStyle/>
          <a:p>
            <a:r>
              <a:rPr lang="en-US" dirty="0"/>
              <a:t>Explore IRIS Dataset and run/evaluate example.py with two different models.</a:t>
            </a:r>
          </a:p>
          <a:p>
            <a:r>
              <a:rPr lang="en-US" dirty="0"/>
              <a:t>The </a:t>
            </a:r>
            <a:r>
              <a:rPr lang="en-US" b="1" dirty="0"/>
              <a:t>Iris Datasets </a:t>
            </a:r>
            <a:r>
              <a:rPr lang="en-US" dirty="0"/>
              <a:t>is a multivariate data set that contains four features including the length and width of sepals and petals of 50 samples of three species of </a:t>
            </a:r>
            <a:r>
              <a:rPr lang="en-US" b="1" dirty="0"/>
              <a:t>Iris. </a:t>
            </a:r>
          </a:p>
          <a:p>
            <a:pPr lvl="1"/>
            <a:r>
              <a:rPr lang="en-US" dirty="0"/>
              <a:t>These Three species are</a:t>
            </a:r>
            <a:r>
              <a:rPr lang="en-US" b="1" i="1" dirty="0"/>
              <a:t> Iris </a:t>
            </a:r>
            <a:r>
              <a:rPr lang="en-US" b="1" i="1" dirty="0" err="1"/>
              <a:t>setosa</a:t>
            </a:r>
            <a:r>
              <a:rPr lang="en-US" b="1" i="1" dirty="0"/>
              <a:t>, Iris virginica, and Iris versicolor.</a:t>
            </a:r>
          </a:p>
          <a:p>
            <a:r>
              <a:rPr lang="en-US" dirty="0"/>
              <a:t>The </a:t>
            </a:r>
            <a:r>
              <a:rPr lang="en-US" b="1" dirty="0"/>
              <a:t>data set</a:t>
            </a:r>
            <a:r>
              <a:rPr lang="en-US" dirty="0"/>
              <a:t> is often used in </a:t>
            </a:r>
            <a:r>
              <a:rPr lang="en-US" b="1" dirty="0"/>
              <a:t>data</a:t>
            </a:r>
            <a:r>
              <a:rPr lang="en-US" dirty="0"/>
              <a:t> mining, classification, and clustering examples and to test algorithms.</a:t>
            </a:r>
          </a:p>
          <a:p>
            <a:pPr lvl="1"/>
            <a:r>
              <a:rPr lang="en-US" dirty="0"/>
              <a:t> It is one of the most common datasets that I came across in my journey into the data science world</a:t>
            </a:r>
          </a:p>
          <a:p>
            <a:r>
              <a:rPr lang="en-US" dirty="0"/>
              <a:t>Open mydata.csv and check out the target.</a:t>
            </a:r>
          </a:p>
          <a:p>
            <a:r>
              <a:rPr lang="en-US" dirty="0"/>
              <a:t>Now here you can see a lot of 0,1 and 2. Don’t Panic if you don’t know what all these zeros and one and two means…!</a:t>
            </a:r>
          </a:p>
          <a:p>
            <a:pPr lvl="1"/>
            <a:r>
              <a:rPr lang="en-US" dirty="0"/>
              <a:t>If the sample belongs from ‘</a:t>
            </a:r>
            <a:r>
              <a:rPr lang="en-US" dirty="0" err="1"/>
              <a:t>setosa</a:t>
            </a:r>
            <a:r>
              <a:rPr lang="en-US" dirty="0"/>
              <a:t>’ class then the target will be 0.</a:t>
            </a:r>
          </a:p>
          <a:p>
            <a:pPr lvl="1"/>
            <a:r>
              <a:rPr lang="en-US" dirty="0"/>
              <a:t>If the sample belongs from ‘versicolor’ class then the target will be 1.</a:t>
            </a:r>
          </a:p>
          <a:p>
            <a:pPr lvl="1"/>
            <a:r>
              <a:rPr lang="en-US" dirty="0"/>
              <a:t>If the sample belongs from ‘virginica’ class then the target will be 2.</a:t>
            </a:r>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11</a:t>
            </a:fld>
            <a:endParaRPr lang="en-US" dirty="0"/>
          </a:p>
        </p:txBody>
      </p:sp>
    </p:spTree>
    <p:extLst>
      <p:ext uri="{BB962C8B-B14F-4D97-AF65-F5344CB8AC3E}">
        <p14:creationId xmlns:p14="http://schemas.microsoft.com/office/powerpoint/2010/main" val="242065559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a:solidFill>
                  <a:schemeClr val="accent1"/>
                </a:solidFill>
                <a:latin typeface="Arial" panose="020B0604020202020204" pitchFamily="34" charset="0"/>
              </a:rPr>
              <a:t>Auction Project Description</a:t>
            </a: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478302" y="1491174"/>
            <a:ext cx="10875498" cy="4865175"/>
          </a:xfrm>
        </p:spPr>
        <p:txBody>
          <a:bodyPr>
            <a:normAutofit fontScale="92500"/>
          </a:bodyPr>
          <a:lstStyle/>
          <a:p>
            <a:r>
              <a:rPr lang="en-US" dirty="0"/>
              <a:t>Inter-process communication game.</a:t>
            </a:r>
          </a:p>
          <a:p>
            <a:r>
              <a:rPr lang="en-US" dirty="0"/>
              <a:t>You are given 100 units of budget (100 dollars/dirhams).</a:t>
            </a:r>
          </a:p>
          <a:p>
            <a:r>
              <a:rPr lang="en-US" dirty="0"/>
              <a:t>There are four triplets of items.</a:t>
            </a:r>
          </a:p>
          <a:p>
            <a:pPr lvl="1"/>
            <a:r>
              <a:rPr lang="it-IT" dirty="0"/>
              <a:t>'Picasso', 'Van_Gogh', 'Rembrandt', 'Da_Vinci'</a:t>
            </a:r>
            <a:endParaRPr lang="en-US" dirty="0"/>
          </a:p>
          <a:p>
            <a:r>
              <a:rPr lang="en-US" dirty="0"/>
              <a:t>They will come up in random order.</a:t>
            </a:r>
          </a:p>
          <a:p>
            <a:r>
              <a:rPr lang="en-US" dirty="0"/>
              <a:t>You will bid for items.</a:t>
            </a:r>
          </a:p>
          <a:p>
            <a:r>
              <a:rPr lang="en-US" dirty="0"/>
              <a:t>Whoever wins the bid gets the item</a:t>
            </a:r>
          </a:p>
          <a:p>
            <a:r>
              <a:rPr lang="en-US" dirty="0"/>
              <a:t>If someone gets a triplet earlier than another item, then that person wins.</a:t>
            </a:r>
          </a:p>
          <a:p>
            <a:r>
              <a:rPr lang="en-US" dirty="0"/>
              <a:t>So there will be a server (the auctioneer), two or more clients.</a:t>
            </a:r>
          </a:p>
          <a:p>
            <a:r>
              <a:rPr lang="en-US" dirty="0"/>
              <a:t>Auctioneer receives bids and tells the clients who wins or loses.</a:t>
            </a:r>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12</a:t>
            </a:fld>
            <a:endParaRPr lang="en-US" dirty="0"/>
          </a:p>
        </p:txBody>
      </p:sp>
    </p:spTree>
    <p:extLst>
      <p:ext uri="{BB962C8B-B14F-4D97-AF65-F5344CB8AC3E}">
        <p14:creationId xmlns:p14="http://schemas.microsoft.com/office/powerpoint/2010/main" val="376264396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a:solidFill>
                  <a:schemeClr val="accent1"/>
                </a:solidFill>
                <a:latin typeface="Arial" panose="020B0604020202020204" pitchFamily="34" charset="0"/>
              </a:rPr>
              <a:t>Auction Project Requirement</a:t>
            </a: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478302" y="1491174"/>
            <a:ext cx="10875498" cy="4865175"/>
          </a:xfrm>
        </p:spPr>
        <p:txBody>
          <a:bodyPr>
            <a:normAutofit fontScale="92500" lnSpcReduction="20000"/>
          </a:bodyPr>
          <a:lstStyle/>
          <a:p>
            <a:r>
              <a:rPr lang="en-US" dirty="0"/>
              <a:t>The game is based on client-server architecture with multiple clients as bidders and the server as auctioneer.</a:t>
            </a:r>
          </a:p>
          <a:p>
            <a:r>
              <a:rPr lang="en-US" dirty="0"/>
              <a:t>You don’t need to worry about the client and server, the code will be provided with instructions on how to run it on Monday. (clientzmq.py and serverzmq.py on </a:t>
            </a:r>
            <a:r>
              <a:rPr lang="en-US" dirty="0" err="1"/>
              <a:t>brightspace</a:t>
            </a:r>
            <a:r>
              <a:rPr lang="en-US" dirty="0"/>
              <a:t>)</a:t>
            </a:r>
          </a:p>
          <a:p>
            <a:r>
              <a:rPr lang="en-US" dirty="0"/>
              <a:t>All you need to worry about is about coming up with the best strategy to win.</a:t>
            </a:r>
          </a:p>
          <a:p>
            <a:pPr lvl="1"/>
            <a:r>
              <a:rPr lang="en-US" dirty="0"/>
              <a:t>Implement a function that when called gives bid.</a:t>
            </a:r>
          </a:p>
          <a:p>
            <a:pPr lvl="1"/>
            <a:r>
              <a:rPr lang="en-US" dirty="0"/>
              <a:t>The idea is that players are bidding for items of different types. The first player who obtains all needed items while staying within budget wins.</a:t>
            </a:r>
          </a:p>
          <a:p>
            <a:pPr lvl="1"/>
            <a:r>
              <a:rPr lang="en-US" dirty="0"/>
              <a:t>In each bidding round, players determine a bid and send it in.</a:t>
            </a:r>
          </a:p>
          <a:p>
            <a:pPr lvl="1"/>
            <a:r>
              <a:rPr lang="en-US" dirty="0"/>
              <a:t>(If two highest bids are the same, then the first one received gets it.)</a:t>
            </a:r>
          </a:p>
          <a:p>
            <a:pPr lvl="1"/>
            <a:r>
              <a:rPr lang="en-US" dirty="0"/>
              <a:t>Each player is told who received the item and for how much.</a:t>
            </a:r>
          </a:p>
          <a:p>
            <a:pPr lvl="1"/>
            <a:r>
              <a:rPr lang="en-US" dirty="0"/>
              <a:t>If you win the item in a round, then you pay that amount.</a:t>
            </a:r>
          </a:p>
          <a:p>
            <a:pPr lvl="1"/>
            <a:r>
              <a:rPr lang="en-US" dirty="0"/>
              <a:t>Otherwise, you pay nothing.</a:t>
            </a:r>
          </a:p>
          <a:p>
            <a:pPr lvl="1"/>
            <a:r>
              <a:rPr lang="en-US" dirty="0"/>
              <a:t>Using this information, determine what to do next. </a:t>
            </a:r>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13</a:t>
            </a:fld>
            <a:endParaRPr lang="en-US" dirty="0"/>
          </a:p>
        </p:txBody>
      </p:sp>
    </p:spTree>
    <p:extLst>
      <p:ext uri="{BB962C8B-B14F-4D97-AF65-F5344CB8AC3E}">
        <p14:creationId xmlns:p14="http://schemas.microsoft.com/office/powerpoint/2010/main" val="81825953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a:solidFill>
                  <a:schemeClr val="accent1"/>
                </a:solidFill>
                <a:latin typeface="Arial" panose="020B0604020202020204" pitchFamily="34" charset="0"/>
              </a:rPr>
              <a:t>Auction Project Information available </a:t>
            </a: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478302" y="1491174"/>
            <a:ext cx="10875498" cy="4865175"/>
          </a:xfrm>
        </p:spPr>
        <p:txBody>
          <a:bodyPr>
            <a:normAutofit/>
          </a:bodyPr>
          <a:lstStyle/>
          <a:p>
            <a:r>
              <a:rPr lang="en-US" dirty="0"/>
              <a:t>At any round we have this information available:</a:t>
            </a:r>
          </a:p>
          <a:p>
            <a:r>
              <a:rPr lang="en-US" dirty="0"/>
              <a:t>Items - the item being sold in a specific round.</a:t>
            </a:r>
          </a:p>
          <a:p>
            <a:r>
              <a:rPr lang="en-US" dirty="0"/>
              <a:t>winner - the winner of the item sold in a specific round.</a:t>
            </a:r>
          </a:p>
          <a:p>
            <a:r>
              <a:rPr lang="en-US" dirty="0"/>
              <a:t> winner amount, the amount of money paid for the item sold in a specific round.</a:t>
            </a:r>
          </a:p>
          <a:p>
            <a:r>
              <a:rPr lang="en-US" dirty="0"/>
              <a:t>Players, the names of the current players.</a:t>
            </a:r>
          </a:p>
          <a:p>
            <a:r>
              <a:rPr lang="en-US" dirty="0"/>
              <a:t>Artists, names of the artists (paintings) that are for sale in our auction.</a:t>
            </a:r>
          </a:p>
          <a:p>
            <a:r>
              <a:rPr lang="en-US" dirty="0"/>
              <a:t>Standings, how many paintings and money the other players has.</a:t>
            </a:r>
          </a:p>
          <a:p>
            <a:r>
              <a:rPr lang="en-US" dirty="0"/>
              <a:t>the current round.</a:t>
            </a:r>
          </a:p>
          <a:p>
            <a:endParaRPr lang="en-US" dirty="0"/>
          </a:p>
          <a:p>
            <a:pPr lvl="1"/>
            <a:endParaRPr lang="en-US" dirty="0"/>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14</a:t>
            </a:fld>
            <a:endParaRPr lang="en-US" dirty="0"/>
          </a:p>
        </p:txBody>
      </p:sp>
    </p:spTree>
    <p:extLst>
      <p:ext uri="{BB962C8B-B14F-4D97-AF65-F5344CB8AC3E}">
        <p14:creationId xmlns:p14="http://schemas.microsoft.com/office/powerpoint/2010/main" val="375197233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p:txBody>
          <a:bodyPr/>
          <a:lstStyle/>
          <a:p>
            <a:r>
              <a:rPr lang="en-US" dirty="0">
                <a:solidFill>
                  <a:schemeClr val="accent1"/>
                </a:solidFill>
                <a:latin typeface="Arial" panose="020B0604020202020204" pitchFamily="34" charset="0"/>
              </a:rPr>
              <a:t>End</a:t>
            </a:r>
          </a:p>
        </p:txBody>
      </p:sp>
    </p:spTree>
    <p:extLst>
      <p:ext uri="{BB962C8B-B14F-4D97-AF65-F5344CB8AC3E}">
        <p14:creationId xmlns:p14="http://schemas.microsoft.com/office/powerpoint/2010/main" val="285106423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5B86D-E54C-4001-9ED6-8BD7C26DA4FD}"/>
              </a:ext>
            </a:extLst>
          </p:cNvPr>
          <p:cNvSpPr>
            <a:spLocks noGrp="1"/>
          </p:cNvSpPr>
          <p:nvPr>
            <p:ph type="title"/>
          </p:nvPr>
        </p:nvSpPr>
        <p:spPr/>
        <p:txBody>
          <a:bodyPr/>
          <a:lstStyle/>
          <a:p>
            <a:r>
              <a:rPr lang="en-US" b="1" dirty="0">
                <a:solidFill>
                  <a:schemeClr val="accent1"/>
                </a:solidFill>
              </a:rPr>
              <a:t>Today’s Lab</a:t>
            </a:r>
          </a:p>
        </p:txBody>
      </p:sp>
      <p:sp>
        <p:nvSpPr>
          <p:cNvPr id="3" name="Content Placeholder 2">
            <a:extLst>
              <a:ext uri="{FF2B5EF4-FFF2-40B4-BE49-F238E27FC236}">
                <a16:creationId xmlns:a16="http://schemas.microsoft.com/office/drawing/2014/main" id="{D88056FF-A7FD-4A9C-B120-0E29A63180EC}"/>
              </a:ext>
            </a:extLst>
          </p:cNvPr>
          <p:cNvSpPr>
            <a:spLocks noGrp="1"/>
          </p:cNvSpPr>
          <p:nvPr>
            <p:ph idx="1"/>
          </p:nvPr>
        </p:nvSpPr>
        <p:spPr>
          <a:xfrm>
            <a:off x="838200" y="1431235"/>
            <a:ext cx="10515600" cy="5168348"/>
          </a:xfrm>
        </p:spPr>
        <p:txBody>
          <a:bodyPr>
            <a:normAutofit/>
          </a:bodyPr>
          <a:lstStyle/>
          <a:p>
            <a:r>
              <a:rPr lang="en-US" b="0" i="0" dirty="0">
                <a:effectLst/>
                <a:latin typeface="Arial" panose="020B0604020202020204" pitchFamily="34" charset="0"/>
              </a:rPr>
              <a:t>We will explore:</a:t>
            </a:r>
          </a:p>
          <a:p>
            <a:r>
              <a:rPr lang="en-US" dirty="0">
                <a:latin typeface="Arial" panose="020B0604020202020204" pitchFamily="34" charset="0"/>
              </a:rPr>
              <a:t>No assignment today</a:t>
            </a:r>
          </a:p>
          <a:p>
            <a:pPr lvl="1"/>
            <a:r>
              <a:rPr lang="en-US" b="0" i="0" dirty="0">
                <a:effectLst/>
                <a:latin typeface="Arial" panose="020B0604020202020204" pitchFamily="34" charset="0"/>
              </a:rPr>
              <a:t>If you understand everything below you can leave</a:t>
            </a:r>
          </a:p>
          <a:p>
            <a:r>
              <a:rPr lang="en-US" dirty="0">
                <a:latin typeface="Arial" panose="020B0604020202020204" pitchFamily="34" charset="0"/>
              </a:rPr>
              <a:t>Discuss </a:t>
            </a:r>
            <a:r>
              <a:rPr lang="en-US" dirty="0" err="1"/>
              <a:t>Scikit</a:t>
            </a:r>
            <a:r>
              <a:rPr lang="en-US" dirty="0"/>
              <a:t> Learn for machine learning</a:t>
            </a:r>
          </a:p>
          <a:p>
            <a:r>
              <a:rPr lang="en-US" dirty="0">
                <a:latin typeface="Arial" panose="020B0604020202020204" pitchFamily="34" charset="0"/>
              </a:rPr>
              <a:t>Example.py for machine learning on the iris dataset</a:t>
            </a:r>
          </a:p>
          <a:p>
            <a:r>
              <a:rPr lang="en-US" dirty="0">
                <a:latin typeface="Arial" panose="020B0604020202020204" pitchFamily="34" charset="0"/>
              </a:rPr>
              <a:t>Auction Project Description</a:t>
            </a:r>
          </a:p>
          <a:p>
            <a:r>
              <a:rPr lang="en-US" dirty="0">
                <a:latin typeface="Arial" panose="020B0604020202020204" pitchFamily="34" charset="0"/>
              </a:rPr>
              <a:t>Auction Project Requirement</a:t>
            </a:r>
          </a:p>
          <a:p>
            <a:endParaRPr lang="en-US" dirty="0">
              <a:latin typeface="Arial" panose="020B0604020202020204" pitchFamily="34" charset="0"/>
            </a:endParaRPr>
          </a:p>
        </p:txBody>
      </p:sp>
    </p:spTree>
    <p:extLst>
      <p:ext uri="{BB962C8B-B14F-4D97-AF65-F5344CB8AC3E}">
        <p14:creationId xmlns:p14="http://schemas.microsoft.com/office/powerpoint/2010/main" val="202559634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a:solidFill>
                  <a:schemeClr val="accent1"/>
                </a:solidFill>
              </a:rPr>
              <a:t>Introduction – </a:t>
            </a:r>
            <a:r>
              <a:rPr lang="en-US" dirty="0" err="1">
                <a:solidFill>
                  <a:schemeClr val="accent1"/>
                </a:solidFill>
              </a:rPr>
              <a:t>Scikit</a:t>
            </a:r>
            <a:r>
              <a:rPr lang="en-US" dirty="0">
                <a:solidFill>
                  <a:schemeClr val="accent1"/>
                </a:solidFill>
              </a:rPr>
              <a:t> Learn </a:t>
            </a: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661182" y="1491175"/>
            <a:ext cx="10692618" cy="4685788"/>
          </a:xfrm>
        </p:spPr>
        <p:txBody>
          <a:bodyPr>
            <a:normAutofit/>
          </a:bodyPr>
          <a:lstStyle/>
          <a:p>
            <a:r>
              <a:rPr lang="en-US" dirty="0" err="1"/>
              <a:t>Scikit</a:t>
            </a:r>
            <a:r>
              <a:rPr lang="en-US" dirty="0"/>
              <a:t>-learn (</a:t>
            </a:r>
            <a:r>
              <a:rPr lang="en-US" dirty="0" err="1"/>
              <a:t>Sklearn</a:t>
            </a:r>
            <a:r>
              <a:rPr lang="en-US" dirty="0"/>
              <a:t>) is the most useful and robust library for machine learning in Python. The primary library for machine learning.</a:t>
            </a:r>
          </a:p>
          <a:p>
            <a:r>
              <a:rPr lang="en-US" dirty="0"/>
              <a:t>It provides a selection of efficient tools for machine learning and statistical modeling including classification, regression, clustering and dimensionality reduction via a consistence interface in Python.</a:t>
            </a:r>
          </a:p>
          <a:p>
            <a:r>
              <a:rPr lang="en-US" dirty="0"/>
              <a:t>This library, which is largely written in Python, is built upon NumPy, SciPy and Matplotlib.</a:t>
            </a:r>
          </a:p>
          <a:p>
            <a:r>
              <a:rPr lang="en-US" dirty="0"/>
              <a:t>To properly explore this library: You must have basic knowledge of Machine Learning. The best course is Andre Ng (pioneer in machine learning) course.</a:t>
            </a:r>
          </a:p>
          <a:p>
            <a:endParaRPr lang="en-US" dirty="0"/>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3</a:t>
            </a:fld>
            <a:endParaRPr lang="en-US" dirty="0"/>
          </a:p>
        </p:txBody>
      </p:sp>
    </p:spTree>
    <p:extLst>
      <p:ext uri="{BB962C8B-B14F-4D97-AF65-F5344CB8AC3E}">
        <p14:creationId xmlns:p14="http://schemas.microsoft.com/office/powerpoint/2010/main" val="165074696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a:solidFill>
                  <a:schemeClr val="accent1"/>
                </a:solidFill>
              </a:rPr>
              <a:t>Installation - </a:t>
            </a:r>
            <a:r>
              <a:rPr lang="en-US" dirty="0" err="1">
                <a:solidFill>
                  <a:schemeClr val="accent1"/>
                </a:solidFill>
              </a:rPr>
              <a:t>Scikit</a:t>
            </a:r>
            <a:r>
              <a:rPr lang="en-US" dirty="0">
                <a:solidFill>
                  <a:schemeClr val="accent1"/>
                </a:solidFill>
              </a:rPr>
              <a:t> Learn </a:t>
            </a: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661182" y="1491175"/>
            <a:ext cx="10692618" cy="4685788"/>
          </a:xfrm>
        </p:spPr>
        <p:txBody>
          <a:bodyPr>
            <a:normAutofit fontScale="92500" lnSpcReduction="10000"/>
          </a:bodyPr>
          <a:lstStyle/>
          <a:p>
            <a:r>
              <a:rPr lang="en-US" dirty="0"/>
              <a:t>If you already installed NumPy and </a:t>
            </a:r>
            <a:r>
              <a:rPr lang="en-US" dirty="0" err="1"/>
              <a:t>Scipy</a:t>
            </a:r>
            <a:r>
              <a:rPr lang="en-US" dirty="0"/>
              <a:t>, Following command can be used to install </a:t>
            </a:r>
            <a:r>
              <a:rPr lang="en-US" dirty="0" err="1"/>
              <a:t>scikit</a:t>
            </a:r>
            <a:r>
              <a:rPr lang="en-US" dirty="0"/>
              <a:t>-learn via pip −</a:t>
            </a:r>
          </a:p>
          <a:p>
            <a:r>
              <a:rPr lang="en-US" dirty="0"/>
              <a:t>For windows: pip install -U </a:t>
            </a:r>
            <a:r>
              <a:rPr lang="en-US" dirty="0" err="1"/>
              <a:t>scikit</a:t>
            </a:r>
            <a:r>
              <a:rPr lang="en-US" dirty="0"/>
              <a:t>-learn</a:t>
            </a:r>
          </a:p>
          <a:p>
            <a:r>
              <a:rPr lang="en-US" dirty="0"/>
              <a:t>For mac: pip3 install -U </a:t>
            </a:r>
            <a:r>
              <a:rPr lang="en-US" dirty="0" err="1"/>
              <a:t>scikit</a:t>
            </a:r>
            <a:r>
              <a:rPr lang="en-US" dirty="0"/>
              <a:t>-learn</a:t>
            </a:r>
          </a:p>
          <a:p>
            <a:endParaRPr lang="en-US" dirty="0"/>
          </a:p>
          <a:p>
            <a:r>
              <a:rPr lang="en-US" dirty="0"/>
              <a:t>If you do not have </a:t>
            </a:r>
            <a:r>
              <a:rPr lang="en-US" dirty="0" err="1"/>
              <a:t>Scipy</a:t>
            </a:r>
            <a:r>
              <a:rPr lang="en-US" dirty="0"/>
              <a:t> or </a:t>
            </a:r>
            <a:r>
              <a:rPr lang="en-US" dirty="0" err="1"/>
              <a:t>Numpy</a:t>
            </a:r>
            <a:r>
              <a:rPr lang="en-US" dirty="0"/>
              <a:t> installed, use these commands to install them:</a:t>
            </a:r>
          </a:p>
          <a:p>
            <a:r>
              <a:rPr lang="en-US" dirty="0"/>
              <a:t>pip install </a:t>
            </a:r>
            <a:r>
              <a:rPr lang="en-US" dirty="0" err="1"/>
              <a:t>scipy</a:t>
            </a:r>
            <a:endParaRPr lang="en-US" dirty="0"/>
          </a:p>
          <a:p>
            <a:pPr lvl="1"/>
            <a:r>
              <a:rPr lang="en-US" dirty="0"/>
              <a:t>For mac, replace pip with pip3</a:t>
            </a:r>
          </a:p>
          <a:p>
            <a:r>
              <a:rPr lang="en-US" dirty="0"/>
              <a:t>pip install </a:t>
            </a:r>
            <a:r>
              <a:rPr lang="en-US" dirty="0" err="1"/>
              <a:t>numpy</a:t>
            </a:r>
            <a:r>
              <a:rPr lang="en-US" dirty="0"/>
              <a:t> </a:t>
            </a:r>
          </a:p>
          <a:p>
            <a:pPr lvl="1"/>
            <a:r>
              <a:rPr lang="en-US" dirty="0"/>
              <a:t>For mac, replace pip with pip3</a:t>
            </a:r>
          </a:p>
          <a:p>
            <a:endParaRPr lang="en-US" dirty="0"/>
          </a:p>
          <a:p>
            <a:endParaRPr lang="en-US" dirty="0"/>
          </a:p>
          <a:p>
            <a:endParaRPr lang="en-US" dirty="0"/>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4</a:t>
            </a:fld>
            <a:endParaRPr lang="en-US" dirty="0"/>
          </a:p>
        </p:txBody>
      </p:sp>
    </p:spTree>
    <p:extLst>
      <p:ext uri="{BB962C8B-B14F-4D97-AF65-F5344CB8AC3E}">
        <p14:creationId xmlns:p14="http://schemas.microsoft.com/office/powerpoint/2010/main" val="336985993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err="1">
                <a:solidFill>
                  <a:schemeClr val="accent1"/>
                </a:solidFill>
              </a:rPr>
              <a:t>Scikit</a:t>
            </a:r>
            <a:r>
              <a:rPr lang="en-US" dirty="0">
                <a:solidFill>
                  <a:schemeClr val="accent1"/>
                </a:solidFill>
              </a:rPr>
              <a:t> Learn – Features (Focus)</a:t>
            </a: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661182" y="1491175"/>
            <a:ext cx="10692618" cy="4685788"/>
          </a:xfrm>
        </p:spPr>
        <p:txBody>
          <a:bodyPr>
            <a:normAutofit lnSpcReduction="10000"/>
          </a:bodyPr>
          <a:lstStyle/>
          <a:p>
            <a:r>
              <a:rPr lang="en-US" dirty="0"/>
              <a:t>Rather than focusing on loading, manipulating and </a:t>
            </a:r>
            <a:r>
              <a:rPr lang="en-US" dirty="0" err="1"/>
              <a:t>summarising</a:t>
            </a:r>
            <a:r>
              <a:rPr lang="en-US" dirty="0"/>
              <a:t> data, </a:t>
            </a:r>
            <a:r>
              <a:rPr lang="en-US" dirty="0" err="1"/>
              <a:t>Scikit</a:t>
            </a:r>
            <a:r>
              <a:rPr lang="en-US" dirty="0"/>
              <a:t>-learn library is focused on modeling the data. </a:t>
            </a:r>
          </a:p>
          <a:p>
            <a:r>
              <a:rPr lang="en-US" dirty="0"/>
              <a:t>Some of the most popular groups of models provided by </a:t>
            </a:r>
            <a:r>
              <a:rPr lang="en-US" dirty="0" err="1"/>
              <a:t>Sklearn</a:t>
            </a:r>
            <a:r>
              <a:rPr lang="en-US" dirty="0"/>
              <a:t> are as follows −</a:t>
            </a:r>
          </a:p>
          <a:p>
            <a:r>
              <a:rPr lang="en-US" b="1" dirty="0"/>
              <a:t>Supervised Learning algorithms</a:t>
            </a:r>
            <a:r>
              <a:rPr lang="en-US" dirty="0"/>
              <a:t> − Almost all the popular supervised learning algorithms, like Linear Regression, Support Vector Machine (SVM), Decision Tree etc., are the part of </a:t>
            </a:r>
            <a:r>
              <a:rPr lang="en-US" dirty="0" err="1"/>
              <a:t>scikit</a:t>
            </a:r>
            <a:r>
              <a:rPr lang="en-US" dirty="0"/>
              <a:t>-learn.</a:t>
            </a:r>
          </a:p>
          <a:p>
            <a:r>
              <a:rPr lang="en-US" b="1" dirty="0"/>
              <a:t>Unsupervised Learning algorithms</a:t>
            </a:r>
            <a:r>
              <a:rPr lang="en-US" dirty="0"/>
              <a:t> − On the other hand, it also has all the popular unsupervised learning algorithms from clustering, factor analysis, PCA (Principal Component Analysis) to unsupervised neural networks.</a:t>
            </a:r>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5</a:t>
            </a:fld>
            <a:endParaRPr lang="en-US" dirty="0"/>
          </a:p>
        </p:txBody>
      </p:sp>
    </p:spTree>
    <p:extLst>
      <p:ext uri="{BB962C8B-B14F-4D97-AF65-F5344CB8AC3E}">
        <p14:creationId xmlns:p14="http://schemas.microsoft.com/office/powerpoint/2010/main" val="408465634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err="1">
                <a:solidFill>
                  <a:schemeClr val="accent1"/>
                </a:solidFill>
              </a:rPr>
              <a:t>Scikit</a:t>
            </a:r>
            <a:r>
              <a:rPr lang="en-US" dirty="0">
                <a:solidFill>
                  <a:schemeClr val="accent1"/>
                </a:solidFill>
              </a:rPr>
              <a:t> Learn - Modelling Process</a:t>
            </a: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661182" y="1491175"/>
            <a:ext cx="10692618" cy="4685788"/>
          </a:xfrm>
        </p:spPr>
        <p:txBody>
          <a:bodyPr>
            <a:normAutofit fontScale="92500"/>
          </a:bodyPr>
          <a:lstStyle/>
          <a:p>
            <a:r>
              <a:rPr lang="en-US" b="1" dirty="0"/>
              <a:t>We will talk about different processes involved in Modeling the problem.</a:t>
            </a:r>
          </a:p>
          <a:p>
            <a:pPr lvl="1"/>
            <a:r>
              <a:rPr lang="en-US" b="1" dirty="0"/>
              <a:t>We will also different machine learning terminologies while exploring the modeling processes</a:t>
            </a:r>
          </a:p>
          <a:p>
            <a:r>
              <a:rPr lang="en-US" b="1" dirty="0"/>
              <a:t> </a:t>
            </a:r>
            <a:r>
              <a:rPr lang="en-US" dirty="0"/>
              <a:t>Dataset Loading</a:t>
            </a:r>
          </a:p>
          <a:p>
            <a:r>
              <a:rPr lang="en-US" dirty="0"/>
              <a:t>A collection of data is called a dataset. It is having the following two components </a:t>
            </a:r>
          </a:p>
          <a:p>
            <a:r>
              <a:rPr lang="en-US" b="1" dirty="0"/>
              <a:t>Features</a:t>
            </a:r>
            <a:r>
              <a:rPr lang="en-US" dirty="0"/>
              <a:t> − The variables of data are called its features. They are also known as predictors, inputs or attributes.</a:t>
            </a:r>
          </a:p>
          <a:p>
            <a:r>
              <a:rPr lang="en-US" b="1" dirty="0"/>
              <a:t>Feature matrix</a:t>
            </a:r>
            <a:r>
              <a:rPr lang="en-US" dirty="0"/>
              <a:t> − It is the collection of features, in case there is more than one.</a:t>
            </a:r>
          </a:p>
          <a:p>
            <a:r>
              <a:rPr lang="en-US" b="1" dirty="0"/>
              <a:t>Feature Names</a:t>
            </a:r>
            <a:r>
              <a:rPr lang="en-US" dirty="0"/>
              <a:t> − It is the list of all the names of the features.</a:t>
            </a:r>
          </a:p>
          <a:p>
            <a:pPr lvl="1"/>
            <a:endParaRPr lang="en-US" dirty="0"/>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6</a:t>
            </a:fld>
            <a:endParaRPr lang="en-US" dirty="0"/>
          </a:p>
        </p:txBody>
      </p:sp>
    </p:spTree>
    <p:extLst>
      <p:ext uri="{BB962C8B-B14F-4D97-AF65-F5344CB8AC3E}">
        <p14:creationId xmlns:p14="http://schemas.microsoft.com/office/powerpoint/2010/main" val="26594825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err="1">
                <a:solidFill>
                  <a:schemeClr val="accent1"/>
                </a:solidFill>
              </a:rPr>
              <a:t>Scikit</a:t>
            </a:r>
            <a:r>
              <a:rPr lang="en-US" dirty="0">
                <a:solidFill>
                  <a:schemeClr val="accent1"/>
                </a:solidFill>
              </a:rPr>
              <a:t> Learn - Modelling Process - </a:t>
            </a:r>
            <a:r>
              <a:rPr lang="en-US" dirty="0" err="1">
                <a:solidFill>
                  <a:schemeClr val="accent1"/>
                </a:solidFill>
              </a:rPr>
              <a:t>contd</a:t>
            </a:r>
            <a:endParaRPr lang="en-US" dirty="0">
              <a:solidFill>
                <a:schemeClr val="accent1"/>
              </a:solidFill>
            </a:endParaRP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661182" y="1491175"/>
            <a:ext cx="10692618" cy="4685788"/>
          </a:xfrm>
        </p:spPr>
        <p:txBody>
          <a:bodyPr>
            <a:normAutofit/>
          </a:bodyPr>
          <a:lstStyle/>
          <a:p>
            <a:r>
              <a:rPr lang="en-US" b="1" dirty="0"/>
              <a:t>Target</a:t>
            </a:r>
            <a:r>
              <a:rPr lang="en-US" dirty="0"/>
              <a:t> − It is the output variable that basically depends upon the feature variables. They are also known as </a:t>
            </a:r>
            <a:r>
              <a:rPr lang="en-US" dirty="0" err="1"/>
              <a:t>reponse</a:t>
            </a:r>
            <a:r>
              <a:rPr lang="en-US" dirty="0"/>
              <a:t>, label or output.</a:t>
            </a:r>
          </a:p>
          <a:p>
            <a:r>
              <a:rPr lang="en-US" b="1" dirty="0"/>
              <a:t>Target Vector</a:t>
            </a:r>
            <a:r>
              <a:rPr lang="en-US" dirty="0"/>
              <a:t> − It is used to represent the target column. Generally, we have just one target column.</a:t>
            </a:r>
          </a:p>
          <a:p>
            <a:r>
              <a:rPr lang="en-US" b="1" dirty="0"/>
              <a:t>Target Names</a:t>
            </a:r>
            <a:r>
              <a:rPr lang="en-US" dirty="0"/>
              <a:t> − These represents the possible values taken by a target vector.</a:t>
            </a:r>
          </a:p>
          <a:p>
            <a:r>
              <a:rPr lang="en-US" dirty="0"/>
              <a:t>This ends the data loading process.</a:t>
            </a:r>
          </a:p>
          <a:p>
            <a:r>
              <a:rPr lang="en-US" dirty="0"/>
              <a:t>Next process is: Splitting the dataset</a:t>
            </a:r>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7</a:t>
            </a:fld>
            <a:endParaRPr lang="en-US" dirty="0"/>
          </a:p>
        </p:txBody>
      </p:sp>
    </p:spTree>
    <p:extLst>
      <p:ext uri="{BB962C8B-B14F-4D97-AF65-F5344CB8AC3E}">
        <p14:creationId xmlns:p14="http://schemas.microsoft.com/office/powerpoint/2010/main" val="115489655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err="1">
                <a:solidFill>
                  <a:schemeClr val="accent1"/>
                </a:solidFill>
              </a:rPr>
              <a:t>Scikit</a:t>
            </a:r>
            <a:r>
              <a:rPr lang="en-US" dirty="0">
                <a:solidFill>
                  <a:schemeClr val="accent1"/>
                </a:solidFill>
              </a:rPr>
              <a:t> Learn - Splitting the dataset - </a:t>
            </a:r>
            <a:r>
              <a:rPr lang="en-US" dirty="0" err="1">
                <a:solidFill>
                  <a:schemeClr val="accent1"/>
                </a:solidFill>
              </a:rPr>
              <a:t>contd</a:t>
            </a:r>
            <a:endParaRPr lang="en-US" dirty="0">
              <a:solidFill>
                <a:schemeClr val="accent1"/>
              </a:solidFill>
            </a:endParaRP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661182" y="1491175"/>
            <a:ext cx="10692618" cy="4685788"/>
          </a:xfrm>
        </p:spPr>
        <p:txBody>
          <a:bodyPr>
            <a:normAutofit fontScale="92500" lnSpcReduction="20000"/>
          </a:bodyPr>
          <a:lstStyle/>
          <a:p>
            <a:r>
              <a:rPr lang="en-US" dirty="0"/>
              <a:t>To check the accuracy of our model, we can split the dataset into two pieces-</a:t>
            </a:r>
            <a:r>
              <a:rPr lang="en-US" b="1" dirty="0"/>
              <a:t>a training set</a:t>
            </a:r>
            <a:r>
              <a:rPr lang="en-US" dirty="0"/>
              <a:t> and </a:t>
            </a:r>
            <a:r>
              <a:rPr lang="en-US" b="1" dirty="0"/>
              <a:t>a testing set</a:t>
            </a:r>
            <a:r>
              <a:rPr lang="en-US" dirty="0"/>
              <a:t>. </a:t>
            </a:r>
          </a:p>
          <a:p>
            <a:pPr lvl="1"/>
            <a:r>
              <a:rPr lang="en-US" dirty="0"/>
              <a:t>Use the training set to train the model and testing set to test the model. After that, we can evaluate how well our model did.</a:t>
            </a:r>
          </a:p>
          <a:p>
            <a:r>
              <a:rPr lang="en-US" dirty="0"/>
              <a:t>To achieve splitting, we have </a:t>
            </a:r>
            <a:r>
              <a:rPr lang="en-US" b="1" dirty="0" err="1"/>
              <a:t>train_test_split</a:t>
            </a:r>
            <a:r>
              <a:rPr lang="en-US" b="1" dirty="0"/>
              <a:t>() </a:t>
            </a:r>
            <a:r>
              <a:rPr lang="en-US" dirty="0"/>
              <a:t>function of </a:t>
            </a:r>
            <a:r>
              <a:rPr lang="en-US" dirty="0" err="1"/>
              <a:t>scikit</a:t>
            </a:r>
            <a:r>
              <a:rPr lang="en-US" dirty="0"/>
              <a:t>-learn to split the dataset. This function has the following main arguments −</a:t>
            </a:r>
          </a:p>
          <a:p>
            <a:r>
              <a:rPr lang="en-US" b="1" dirty="0"/>
              <a:t>X, y</a:t>
            </a:r>
            <a:r>
              <a:rPr lang="en-US" dirty="0"/>
              <a:t> − Here, </a:t>
            </a:r>
            <a:r>
              <a:rPr lang="en-US" b="1" dirty="0"/>
              <a:t>X</a:t>
            </a:r>
            <a:r>
              <a:rPr lang="en-US" dirty="0"/>
              <a:t> is the </a:t>
            </a:r>
            <a:r>
              <a:rPr lang="en-US" b="1" dirty="0"/>
              <a:t>feature matrix</a:t>
            </a:r>
            <a:r>
              <a:rPr lang="en-US" dirty="0"/>
              <a:t> and y is the </a:t>
            </a:r>
            <a:r>
              <a:rPr lang="en-US" b="1" dirty="0"/>
              <a:t>target vector</a:t>
            </a:r>
            <a:r>
              <a:rPr lang="en-US" dirty="0"/>
              <a:t>, which need to be split.</a:t>
            </a:r>
          </a:p>
          <a:p>
            <a:r>
              <a:rPr lang="en-US" b="1" dirty="0" err="1"/>
              <a:t>test_size</a:t>
            </a:r>
            <a:r>
              <a:rPr lang="en-US" dirty="0"/>
              <a:t> − This represents the ratio of test data to the total given data. For example, if we set </a:t>
            </a:r>
            <a:r>
              <a:rPr lang="en-US" b="1" dirty="0" err="1"/>
              <a:t>test_data</a:t>
            </a:r>
            <a:r>
              <a:rPr lang="en-US" b="1" dirty="0"/>
              <a:t> = 0.3</a:t>
            </a:r>
            <a:r>
              <a:rPr lang="en-US" dirty="0"/>
              <a:t> for 150 rows of X. It will produce test data of 150*0.3 = 45 rows. How much training set: 105?? </a:t>
            </a:r>
          </a:p>
          <a:p>
            <a:r>
              <a:rPr lang="en-US" b="1" dirty="0" err="1"/>
              <a:t>random_size</a:t>
            </a:r>
            <a:r>
              <a:rPr lang="en-US" dirty="0"/>
              <a:t> − It is used to guarantee that the split will always be the same. This is useful in situations where you want reproducible results.</a:t>
            </a:r>
          </a:p>
          <a:p>
            <a:r>
              <a:rPr lang="en-US" dirty="0"/>
              <a:t>There are other attributes, you can explore </a:t>
            </a:r>
            <a:r>
              <a:rPr lang="en-US" dirty="0">
                <a:hlinkClick r:id="rId2"/>
              </a:rPr>
              <a:t>here</a:t>
            </a:r>
            <a:r>
              <a:rPr lang="en-US" dirty="0"/>
              <a:t>.</a:t>
            </a:r>
          </a:p>
          <a:p>
            <a:endParaRPr lang="en-US" dirty="0"/>
          </a:p>
          <a:p>
            <a:pPr marL="457200" lvl="1" indent="0">
              <a:buNone/>
            </a:pPr>
            <a:endParaRPr lang="en-US" dirty="0"/>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8</a:t>
            </a:fld>
            <a:endParaRPr lang="en-US" dirty="0"/>
          </a:p>
        </p:txBody>
      </p:sp>
    </p:spTree>
    <p:extLst>
      <p:ext uri="{BB962C8B-B14F-4D97-AF65-F5344CB8AC3E}">
        <p14:creationId xmlns:p14="http://schemas.microsoft.com/office/powerpoint/2010/main" val="261317024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B137F6-5CF7-4B32-A1C6-65C50A981C6F}"/>
              </a:ext>
            </a:extLst>
          </p:cNvPr>
          <p:cNvSpPr>
            <a:spLocks noGrp="1"/>
          </p:cNvSpPr>
          <p:nvPr>
            <p:ph type="title"/>
          </p:nvPr>
        </p:nvSpPr>
        <p:spPr/>
        <p:txBody>
          <a:bodyPr/>
          <a:lstStyle/>
          <a:p>
            <a:r>
              <a:rPr lang="en-US" dirty="0" err="1">
                <a:solidFill>
                  <a:schemeClr val="accent1"/>
                </a:solidFill>
              </a:rPr>
              <a:t>Scikit</a:t>
            </a:r>
            <a:r>
              <a:rPr lang="en-US" dirty="0">
                <a:solidFill>
                  <a:schemeClr val="accent1"/>
                </a:solidFill>
              </a:rPr>
              <a:t> Learn - Modelling Process - </a:t>
            </a:r>
            <a:r>
              <a:rPr lang="en-US" dirty="0" err="1">
                <a:solidFill>
                  <a:schemeClr val="accent1"/>
                </a:solidFill>
              </a:rPr>
              <a:t>contd</a:t>
            </a:r>
            <a:endParaRPr lang="en-US" dirty="0">
              <a:solidFill>
                <a:schemeClr val="accent1"/>
              </a:solidFill>
            </a:endParaRPr>
          </a:p>
        </p:txBody>
      </p:sp>
      <p:sp>
        <p:nvSpPr>
          <p:cNvPr id="3" name="Content Placeholder 2">
            <a:extLst>
              <a:ext uri="{FF2B5EF4-FFF2-40B4-BE49-F238E27FC236}">
                <a16:creationId xmlns:a16="http://schemas.microsoft.com/office/drawing/2014/main" id="{062094CE-5002-4591-8979-8EC0CB4D14BF}"/>
              </a:ext>
            </a:extLst>
          </p:cNvPr>
          <p:cNvSpPr>
            <a:spLocks noGrp="1"/>
          </p:cNvSpPr>
          <p:nvPr>
            <p:ph idx="1"/>
          </p:nvPr>
        </p:nvSpPr>
        <p:spPr>
          <a:xfrm>
            <a:off x="478302" y="1491174"/>
            <a:ext cx="10875498" cy="4865175"/>
          </a:xfrm>
        </p:spPr>
        <p:txBody>
          <a:bodyPr>
            <a:normAutofit fontScale="85000" lnSpcReduction="20000"/>
          </a:bodyPr>
          <a:lstStyle/>
          <a:p>
            <a:r>
              <a:rPr lang="en-US" dirty="0"/>
              <a:t>Train the Model</a:t>
            </a:r>
          </a:p>
          <a:p>
            <a:r>
              <a:rPr lang="en-US" dirty="0"/>
              <a:t>Next, we can use our dataset to train some prediction-model. As discussed, </a:t>
            </a:r>
            <a:r>
              <a:rPr lang="en-US" dirty="0" err="1"/>
              <a:t>scikit</a:t>
            </a:r>
            <a:r>
              <a:rPr lang="en-US" dirty="0"/>
              <a:t>-learn has a wide range of </a:t>
            </a:r>
            <a:r>
              <a:rPr lang="en-US" b="1" dirty="0"/>
              <a:t>Machine Learning (ML) algorithms</a:t>
            </a:r>
            <a:r>
              <a:rPr lang="en-US" dirty="0"/>
              <a:t> that have a consistent interface for fitting, predicting accuracy, recall etc.</a:t>
            </a:r>
          </a:p>
          <a:p>
            <a:r>
              <a:rPr lang="en-US" dirty="0"/>
              <a:t>Model Persistence – why we need it, model </a:t>
            </a:r>
            <a:r>
              <a:rPr lang="en-US" dirty="0" err="1"/>
              <a:t>traning</a:t>
            </a:r>
            <a:r>
              <a:rPr lang="en-US" dirty="0"/>
              <a:t> takes a long time</a:t>
            </a:r>
          </a:p>
          <a:p>
            <a:r>
              <a:rPr lang="en-US" dirty="0"/>
              <a:t>Once you train the model, it is desirable that the model should be persist for future use so that we do not need to retrain it again and again. It can be done with the help of dump and load features of </a:t>
            </a:r>
            <a:r>
              <a:rPr lang="en-US" dirty="0" err="1"/>
              <a:t>joblib</a:t>
            </a:r>
            <a:r>
              <a:rPr lang="en-US" dirty="0"/>
              <a:t> package.</a:t>
            </a:r>
          </a:p>
          <a:p>
            <a:r>
              <a:rPr lang="en-US" dirty="0"/>
              <a:t>Consider the code below in which we will be saving the trained model (</a:t>
            </a:r>
            <a:r>
              <a:rPr lang="en-US" dirty="0" err="1"/>
              <a:t>classifier_best</a:t>
            </a:r>
            <a:r>
              <a:rPr lang="en-US" dirty="0"/>
              <a:t>) for future use </a:t>
            </a:r>
          </a:p>
          <a:p>
            <a:pPr lvl="1"/>
            <a:r>
              <a:rPr lang="en-US" dirty="0"/>
              <a:t>from </a:t>
            </a:r>
            <a:r>
              <a:rPr lang="en-US" dirty="0" err="1"/>
              <a:t>sklearn.externals</a:t>
            </a:r>
            <a:r>
              <a:rPr lang="en-US" dirty="0"/>
              <a:t> import </a:t>
            </a:r>
            <a:r>
              <a:rPr lang="en-US" dirty="0" err="1"/>
              <a:t>joblib</a:t>
            </a:r>
            <a:endParaRPr lang="en-US" dirty="0"/>
          </a:p>
          <a:p>
            <a:pPr lvl="1"/>
            <a:r>
              <a:rPr lang="en-US" dirty="0" err="1"/>
              <a:t>joblib.dump</a:t>
            </a:r>
            <a:r>
              <a:rPr lang="en-US" dirty="0"/>
              <a:t>(</a:t>
            </a:r>
            <a:r>
              <a:rPr lang="en-US" dirty="0" err="1"/>
              <a:t>classifier_best</a:t>
            </a:r>
            <a:r>
              <a:rPr lang="en-US" dirty="0"/>
              <a:t>, ‘</a:t>
            </a:r>
            <a:r>
              <a:rPr lang="en-US" dirty="0" err="1"/>
              <a:t>best_so_far.joblib</a:t>
            </a:r>
            <a:r>
              <a:rPr lang="en-US" dirty="0"/>
              <a:t>')</a:t>
            </a:r>
          </a:p>
          <a:p>
            <a:r>
              <a:rPr lang="en-US" dirty="0"/>
              <a:t>The above code will save the model into file named </a:t>
            </a:r>
            <a:r>
              <a:rPr lang="en-US" dirty="0" err="1"/>
              <a:t>best_so_far.joblib</a:t>
            </a:r>
            <a:r>
              <a:rPr lang="en-US" dirty="0"/>
              <a:t>. Now, the object can be reloaded from the file with the help of the following code −</a:t>
            </a:r>
          </a:p>
          <a:p>
            <a:pPr lvl="1"/>
            <a:r>
              <a:rPr lang="en-US" dirty="0" err="1"/>
              <a:t>joblib.load</a:t>
            </a:r>
            <a:r>
              <a:rPr lang="en-US" dirty="0"/>
              <a:t>(</a:t>
            </a:r>
            <a:r>
              <a:rPr lang="en-US" dirty="0" err="1"/>
              <a:t>best_so_far.joblib</a:t>
            </a:r>
            <a:r>
              <a:rPr lang="en-US" dirty="0"/>
              <a:t>')</a:t>
            </a:r>
          </a:p>
        </p:txBody>
      </p:sp>
      <p:sp>
        <p:nvSpPr>
          <p:cNvPr id="4" name="Slide Number Placeholder 3">
            <a:extLst>
              <a:ext uri="{FF2B5EF4-FFF2-40B4-BE49-F238E27FC236}">
                <a16:creationId xmlns:a16="http://schemas.microsoft.com/office/drawing/2014/main" id="{943BCF1E-16BA-47A7-8C5B-097487F2968E}"/>
              </a:ext>
            </a:extLst>
          </p:cNvPr>
          <p:cNvSpPr>
            <a:spLocks noGrp="1"/>
          </p:cNvSpPr>
          <p:nvPr>
            <p:ph type="sldNum" sz="quarter" idx="12"/>
          </p:nvPr>
        </p:nvSpPr>
        <p:spPr/>
        <p:txBody>
          <a:bodyPr>
            <a:normAutofit/>
          </a:bodyPr>
          <a:lstStyle/>
          <a:p>
            <a:fld id="{4FAB73BC-B049-4115-A692-8D63A059BFB8}" type="slidenum">
              <a:rPr lang="en-US" smtClean="0"/>
              <a:t>9</a:t>
            </a:fld>
            <a:endParaRPr lang="en-US" dirty="0"/>
          </a:p>
        </p:txBody>
      </p:sp>
    </p:spTree>
    <p:extLst>
      <p:ext uri="{BB962C8B-B14F-4D97-AF65-F5344CB8AC3E}">
        <p14:creationId xmlns:p14="http://schemas.microsoft.com/office/powerpoint/2010/main" val="128889171"/>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F46216B-77A9-411A-B9D3-5023FCB70208}"/>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1688</Words>
  <Application>Microsoft Office PowerPoint</Application>
  <PresentationFormat>Widescreen</PresentationFormat>
  <Paragraphs>131</Paragraphs>
  <Slides>15</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15</vt:i4>
      </vt:variant>
    </vt:vector>
  </HeadingPairs>
  <TitlesOfParts>
    <vt:vector size="19" baseType="lpstr">
      <vt:lpstr>Arial</vt:lpstr>
      <vt:lpstr>Calibri</vt:lpstr>
      <vt:lpstr>Calibri Light</vt:lpstr>
      <vt:lpstr>Office Theme</vt:lpstr>
      <vt:lpstr>Heuristics</vt:lpstr>
      <vt:lpstr>Today’s Lab</vt:lpstr>
      <vt:lpstr>Introduction – Scikit Learn </vt:lpstr>
      <vt:lpstr>Installation - Scikit Learn </vt:lpstr>
      <vt:lpstr>Scikit Learn – Features (Focus)</vt:lpstr>
      <vt:lpstr>Scikit Learn - Modelling Process</vt:lpstr>
      <vt:lpstr>Scikit Learn - Modelling Process - contd</vt:lpstr>
      <vt:lpstr>Scikit Learn - Splitting the dataset - contd</vt:lpstr>
      <vt:lpstr>Scikit Learn - Modelling Process - contd</vt:lpstr>
      <vt:lpstr>Scikit Learn - Modelling Process - contd</vt:lpstr>
      <vt:lpstr>Scikit Learn - Example</vt:lpstr>
      <vt:lpstr>Auction Project Description</vt:lpstr>
      <vt:lpstr>Auction Project Requirement</vt:lpstr>
      <vt:lpstr>Auction Project Information available </vt:lpstr>
      <vt:lpstr>End</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2023-01-05T17:42:25Z</dcterms:created>
  <dcterms:modified xsi:type="dcterms:W3CDTF">2023-01-13T15:21:28Z</dcterms:modified>
</cp:coreProperties>
</file>